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72" r:id="rId7"/>
    <p:sldId id="273" r:id="rId8"/>
    <p:sldId id="274" r:id="rId9"/>
    <p:sldId id="276" r:id="rId10"/>
    <p:sldId id="275" r:id="rId11"/>
    <p:sldId id="280" r:id="rId12"/>
    <p:sldId id="259" r:id="rId13"/>
    <p:sldId id="263" r:id="rId14"/>
    <p:sldId id="265" r:id="rId15"/>
    <p:sldId id="266" r:id="rId16"/>
    <p:sldId id="267" r:id="rId17"/>
    <p:sldId id="269" r:id="rId18"/>
    <p:sldId id="277" r:id="rId19"/>
    <p:sldId id="268" r:id="rId20"/>
    <p:sldId id="260" r:id="rId21"/>
    <p:sldId id="261" r:id="rId22"/>
    <p:sldId id="278" r:id="rId23"/>
    <p:sldId id="279" r:id="rId24"/>
    <p:sldId id="262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класи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</c:v>
                </c:pt>
                <c:pt idx="1">
                  <c:v>163</c:v>
                </c:pt>
                <c:pt idx="2">
                  <c:v>152</c:v>
                </c:pt>
                <c:pt idx="3">
                  <c:v>166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класи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uk-UA" smtClean="0"/>
                      <a:t>60</a:t>
                    </a:r>
                    <a:r>
                      <a:rPr lang="uk-UA" baseline="0" smtClean="0"/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132</c:v>
                </c:pt>
                <c:pt idx="1">
                  <c:v>160</c:v>
                </c:pt>
                <c:pt idx="2">
                  <c:v>173</c:v>
                </c:pt>
                <c:pt idx="3">
                  <c:v>166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класи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0</c:v>
                </c:pt>
                <c:pt idx="3">
                  <c:v>14</c:v>
                </c:pt>
              </c:numCache>
            </c:numRef>
          </c:val>
        </c:ser>
        <c:axId val="75744768"/>
        <c:axId val="75746304"/>
      </c:barChart>
      <c:catAx>
        <c:axId val="75744768"/>
        <c:scaling>
          <c:orientation val="minMax"/>
        </c:scaling>
        <c:axPos val="b"/>
        <c:numFmt formatCode="General" sourceLinked="1"/>
        <c:tickLblPos val="nextTo"/>
        <c:crossAx val="75746304"/>
        <c:crosses val="autoZero"/>
        <c:auto val="1"/>
        <c:lblAlgn val="ctr"/>
        <c:lblOffset val="100"/>
      </c:catAx>
      <c:valAx>
        <c:axId val="75746304"/>
        <c:scaling>
          <c:orientation val="minMax"/>
        </c:scaling>
        <c:axPos val="l"/>
        <c:majorGridlines/>
        <c:numFmt formatCode="General" sourceLinked="1"/>
        <c:tickLblPos val="nextTo"/>
        <c:crossAx val="757447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5-9 клас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10-11 клас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1"/>
                <c:pt idx="0">
                  <c:v>2019-2020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</c:v>
                </c:pt>
              </c:numCache>
            </c:numRef>
          </c:val>
        </c:ser>
        <c:axId val="62756736"/>
        <c:axId val="62758272"/>
      </c:barChart>
      <c:catAx>
        <c:axId val="62756736"/>
        <c:scaling>
          <c:orientation val="minMax"/>
        </c:scaling>
        <c:axPos val="b"/>
        <c:numFmt formatCode="General" sourceLinked="1"/>
        <c:tickLblPos val="nextTo"/>
        <c:crossAx val="62758272"/>
        <c:crosses val="autoZero"/>
        <c:auto val="1"/>
        <c:lblAlgn val="ctr"/>
        <c:lblOffset val="100"/>
      </c:catAx>
      <c:valAx>
        <c:axId val="62758272"/>
        <c:scaling>
          <c:orientation val="minMax"/>
        </c:scaling>
        <c:axPos val="l"/>
        <c:majorGridlines/>
        <c:numFmt formatCode="General" sourceLinked="1"/>
        <c:tickLblPos val="nextTo"/>
        <c:crossAx val="62756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3F9343-34C6-4104-8626-067BE689FE26}" type="datetimeFigureOut">
              <a:rPr lang="uk-UA" smtClean="0"/>
              <a:pPr/>
              <a:t>13.06.2019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859AAA-7642-45E7-91E2-2D472441ACB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933057"/>
            <a:ext cx="8458200" cy="214273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 2018-2019 навчальний рік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58200" cy="2952328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Звіт керівника </a:t>
            </a:r>
          </a:p>
          <a:p>
            <a:pPr algn="ctr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Бабинецької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ЗОШ І-ІІІ ступенів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Спортивні змагання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І місце – в районі ” Футбольні надії </a:t>
            </a:r>
            <a:r>
              <a:rPr lang="uk-UA" dirty="0" err="1" smtClean="0"/>
              <a:t>Київщини”</a:t>
            </a:r>
            <a:endParaRPr lang="uk-UA" dirty="0" smtClean="0"/>
          </a:p>
          <a:p>
            <a:r>
              <a:rPr lang="uk-UA" dirty="0" smtClean="0"/>
              <a:t>І місце в районі з гандболу, дівчата</a:t>
            </a:r>
          </a:p>
          <a:p>
            <a:r>
              <a:rPr lang="uk-UA" dirty="0" smtClean="0"/>
              <a:t>ІІІ місце з гандболу, хлопці</a:t>
            </a:r>
          </a:p>
          <a:p>
            <a:r>
              <a:rPr lang="uk-UA" dirty="0" smtClean="0"/>
              <a:t>ІІ місце з волейболу, дівчата</a:t>
            </a:r>
          </a:p>
          <a:p>
            <a:r>
              <a:rPr lang="uk-UA" dirty="0" smtClean="0"/>
              <a:t>І місце з баскетболу 3х3, дівчата 7-9 класи</a:t>
            </a:r>
          </a:p>
          <a:p>
            <a:r>
              <a:rPr lang="uk-UA" dirty="0" smtClean="0"/>
              <a:t>ІІ місце  з баскетболу 3х3, дівчата 10-11 клас</a:t>
            </a:r>
          </a:p>
          <a:p>
            <a:r>
              <a:rPr lang="uk-UA" dirty="0" smtClean="0"/>
              <a:t>ІІІ місце з баскетболу 3х3, хлопці</a:t>
            </a:r>
          </a:p>
          <a:p>
            <a:r>
              <a:rPr lang="uk-UA" dirty="0" smtClean="0"/>
              <a:t>ІІ місце з настільного тенісу </a:t>
            </a:r>
          </a:p>
          <a:p>
            <a:r>
              <a:rPr lang="uk-UA" dirty="0" smtClean="0"/>
              <a:t>ІІ місце з шашок</a:t>
            </a:r>
          </a:p>
          <a:p>
            <a:r>
              <a:rPr lang="uk-UA" dirty="0" smtClean="0"/>
              <a:t>ІІ місце біг 800, </a:t>
            </a:r>
            <a:r>
              <a:rPr lang="uk-UA" dirty="0" err="1" smtClean="0"/>
              <a:t>Дрогашевський</a:t>
            </a:r>
            <a:r>
              <a:rPr lang="uk-UA" dirty="0" smtClean="0"/>
              <a:t>, Зінченко А,</a:t>
            </a:r>
          </a:p>
          <a:p>
            <a:r>
              <a:rPr lang="uk-UA" dirty="0" smtClean="0"/>
              <a:t>ІІІ місце біг на 800, 370, - Червоний В., Коваль С.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Освітня програма на наступний рік </a:t>
            </a:r>
            <a:endParaRPr lang="uk-UA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06" y="1554163"/>
            <a:ext cx="83433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377441_1548129448661811_3268043707902853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645024"/>
            <a:ext cx="2843807" cy="2132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Нова Українська школа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868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1-А -24 учні</a:t>
            </a:r>
          </a:p>
          <a:p>
            <a:pPr>
              <a:buNone/>
            </a:pPr>
            <a:r>
              <a:rPr lang="uk-UA" dirty="0" smtClean="0"/>
              <a:t>1-Б – 19 учнів</a:t>
            </a:r>
          </a:p>
          <a:p>
            <a:pPr>
              <a:buNone/>
            </a:pPr>
            <a:r>
              <a:rPr lang="uk-UA" dirty="0" smtClean="0"/>
              <a:t>Протягом навчального року 1 класи забезпечено:</a:t>
            </a:r>
          </a:p>
          <a:p>
            <a:pPr marL="514350" indent="-514350">
              <a:buNone/>
            </a:pPr>
            <a:r>
              <a:rPr lang="ru-RU" b="1" dirty="0" smtClean="0"/>
              <a:t>Комплект </a:t>
            </a:r>
            <a:r>
              <a:rPr lang="ru-RU" b="1" dirty="0" err="1" smtClean="0"/>
              <a:t>меблів</a:t>
            </a:r>
            <a:r>
              <a:rPr lang="ru-RU" b="1" dirty="0" smtClean="0"/>
              <a:t> в НУШ 2 </a:t>
            </a:r>
            <a:r>
              <a:rPr lang="ru-RU" b="1" dirty="0" err="1" smtClean="0"/>
              <a:t>класи</a:t>
            </a:r>
            <a:r>
              <a:rPr lang="ru-RU" b="1" dirty="0" smtClean="0"/>
              <a:t> — 45 </a:t>
            </a:r>
            <a:r>
              <a:rPr lang="ru-RU" b="1" dirty="0" err="1" smtClean="0"/>
              <a:t>комплектів</a:t>
            </a:r>
            <a:r>
              <a:rPr lang="ru-RU" b="1" dirty="0" smtClean="0"/>
              <a:t> — 40 422,05</a:t>
            </a:r>
            <a:endParaRPr lang="uk-UA" dirty="0" smtClean="0"/>
          </a:p>
          <a:p>
            <a:pPr marL="514350" indent="-514350">
              <a:buNone/>
            </a:pPr>
            <a:r>
              <a:rPr lang="uk-UA" b="1" dirty="0" smtClean="0"/>
              <a:t>Комплект дидактичних матеріалів11160 </a:t>
            </a:r>
            <a:r>
              <a:rPr lang="uk-UA" b="1" dirty="0" err="1" smtClean="0"/>
              <a:t>грн</a:t>
            </a:r>
            <a:r>
              <a:rPr lang="uk-UA" b="1" dirty="0" smtClean="0"/>
              <a:t> +16381,20 </a:t>
            </a:r>
            <a:r>
              <a:rPr lang="uk-UA" b="1" dirty="0" err="1" smtClean="0"/>
              <a:t>грн</a:t>
            </a:r>
            <a:r>
              <a:rPr lang="uk-UA" b="1" dirty="0" smtClean="0"/>
              <a:t>.</a:t>
            </a:r>
          </a:p>
          <a:p>
            <a:pPr>
              <a:buNone/>
            </a:pPr>
            <a:r>
              <a:rPr lang="uk-UA" b="1" dirty="0" smtClean="0"/>
              <a:t> Ноутбук 2 шт. — 23153,08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 БФП </a:t>
            </a:r>
            <a:r>
              <a:rPr lang="en-US" b="1" dirty="0" smtClean="0"/>
              <a:t>Epson — 2 </a:t>
            </a:r>
            <a:r>
              <a:rPr lang="uk-UA" b="1" dirty="0" err="1" smtClean="0"/>
              <a:t>шт</a:t>
            </a:r>
            <a:r>
              <a:rPr lang="uk-UA" b="1" dirty="0" smtClean="0"/>
              <a:t> — 10000 </a:t>
            </a:r>
            <a:r>
              <a:rPr lang="uk-UA" b="1" dirty="0" err="1" smtClean="0"/>
              <a:t>грн</a:t>
            </a:r>
            <a:endParaRPr lang="uk-UA" dirty="0" smtClean="0"/>
          </a:p>
          <a:p>
            <a:pPr>
              <a:buNone/>
            </a:pPr>
            <a:r>
              <a:rPr lang="ru-RU" b="1" dirty="0" smtClean="0"/>
              <a:t> Комплект у </a:t>
            </a:r>
            <a:r>
              <a:rPr lang="ru-RU" b="1" dirty="0" err="1" smtClean="0"/>
              <a:t>складі</a:t>
            </a:r>
            <a:r>
              <a:rPr lang="ru-RU" b="1" dirty="0" smtClean="0"/>
              <a:t> </a:t>
            </a:r>
            <a:r>
              <a:rPr lang="ru-RU" b="1" dirty="0" err="1" smtClean="0"/>
              <a:t>стінки</a:t>
            </a:r>
            <a:r>
              <a:rPr lang="ru-RU" b="1" dirty="0" smtClean="0"/>
              <a:t> № 2, № 3, №6,№9, 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компютерний</a:t>
            </a:r>
            <a:r>
              <a:rPr lang="ru-RU" b="1" dirty="0" smtClean="0"/>
              <a:t> </a:t>
            </a:r>
            <a:r>
              <a:rPr lang="ru-RU" b="1" dirty="0" err="1" smtClean="0"/>
              <a:t>стіл</a:t>
            </a:r>
            <a:r>
              <a:rPr lang="ru-RU" b="1" dirty="0" smtClean="0"/>
              <a:t> — 2 шт.- 21196,00</a:t>
            </a:r>
          </a:p>
          <a:p>
            <a:pPr>
              <a:buNone/>
            </a:pPr>
            <a:r>
              <a:rPr lang="uk-UA" b="1" dirty="0" smtClean="0"/>
              <a:t>Телевізор </a:t>
            </a:r>
            <a:r>
              <a:rPr lang="en-US" b="1" dirty="0" err="1" smtClean="0"/>
              <a:t>Romsat</a:t>
            </a:r>
            <a:r>
              <a:rPr lang="en-US" b="1" dirty="0" smtClean="0"/>
              <a:t> 55USK1810T2 —</a:t>
            </a:r>
            <a:endParaRPr lang="uk-UA" b="1" dirty="0" smtClean="0"/>
          </a:p>
          <a:p>
            <a:pPr>
              <a:buNone/>
            </a:pPr>
            <a:r>
              <a:rPr lang="en-US" b="1" dirty="0" smtClean="0"/>
              <a:t> 13540</a:t>
            </a:r>
            <a:r>
              <a:rPr lang="uk-UA" b="1" dirty="0" smtClean="0"/>
              <a:t> +13540 = 27080</a:t>
            </a:r>
            <a:endParaRPr lang="uk-UA" dirty="0" smtClean="0"/>
          </a:p>
          <a:p>
            <a:pPr marL="514350" indent="-514350">
              <a:buNone/>
            </a:pPr>
            <a:r>
              <a:rPr lang="uk-UA" b="1" dirty="0" err="1" smtClean="0"/>
              <a:t>Ламінатор</a:t>
            </a:r>
            <a:r>
              <a:rPr lang="uk-UA" b="1" dirty="0" smtClean="0"/>
              <a:t> 1 на 2 класи, 800,00грн</a:t>
            </a:r>
          </a:p>
          <a:p>
            <a:pPr marL="514350" indent="-514350">
              <a:buNone/>
            </a:pPr>
            <a:r>
              <a:rPr lang="uk-UA" b="1" dirty="0" smtClean="0"/>
              <a:t> </a:t>
            </a:r>
            <a:r>
              <a:rPr lang="en-US" b="1" dirty="0" smtClean="0"/>
              <a:t>Lego</a:t>
            </a:r>
            <a:endParaRPr lang="uk-UA" b="1" dirty="0" smtClean="0"/>
          </a:p>
          <a:p>
            <a:pPr marL="514350" indent="-514350">
              <a:buNone/>
            </a:pPr>
            <a:r>
              <a:rPr lang="uk-UA" dirty="0" smtClean="0">
                <a:solidFill>
                  <a:srgbClr val="FF0000"/>
                </a:solidFill>
              </a:rPr>
              <a:t>		Всього – 150 192,33 </a:t>
            </a:r>
            <a:r>
              <a:rPr lang="uk-UA" dirty="0" err="1" smtClean="0">
                <a:solidFill>
                  <a:srgbClr val="FF0000"/>
                </a:solidFill>
              </a:rPr>
              <a:t>грн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Надійшло за кошти Відділу освіти та Бородянської районної райдержадміністрації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6291808" cy="4019277"/>
          </a:xfrm>
        </p:spPr>
        <p:txBody>
          <a:bodyPr/>
          <a:lstStyle/>
          <a:p>
            <a:endParaRPr lang="uk-UA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Шведська стінка –</a:t>
            </a:r>
          </a:p>
          <a:p>
            <a:pPr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4279,16</a:t>
            </a:r>
          </a:p>
          <a:p>
            <a:endParaRPr lang="uk-UA" dirty="0"/>
          </a:p>
        </p:txBody>
      </p:sp>
      <p:pic>
        <p:nvPicPr>
          <p:cNvPr id="1026" name="Picture 2" descr="ÐÐ°ÑÑÐ¸Ð½ÐºÐ¸ Ð¿Ð¾ Ð·Ð°Ð¿ÑÐ¾ÑÑ ÑÐ²ÐµÐ´ÑÑÐºÐ° ÑÑÑ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00808"/>
            <a:ext cx="3024336" cy="4911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Кабінет інформатики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Мультимедійний інтерактивний </a:t>
            </a:r>
            <a:r>
              <a:rPr lang="uk-UA" dirty="0" err="1" smtClean="0"/>
              <a:t>комплекм</a:t>
            </a:r>
            <a:r>
              <a:rPr lang="uk-UA" dirty="0" smtClean="0"/>
              <a:t> у складі: дошка, проектор, ноутбук, акустична система,</a:t>
            </a:r>
          </a:p>
          <a:p>
            <a:pPr>
              <a:buNone/>
            </a:pPr>
            <a:r>
              <a:rPr lang="uk-UA" dirty="0" smtClean="0"/>
              <a:t>Багатофункціональний пристрій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Всього - 88695, 84 </a:t>
            </a:r>
            <a:r>
              <a:rPr lang="uk-UA" dirty="0" err="1" smtClean="0">
                <a:solidFill>
                  <a:srgbClr val="FF0000"/>
                </a:solidFill>
              </a:rPr>
              <a:t>грн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Медіатека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Мультимедійний комплекс у складі :</a:t>
            </a:r>
          </a:p>
          <a:p>
            <a:r>
              <a:rPr lang="uk-UA" dirty="0" smtClean="0"/>
              <a:t>Інтерактивна дошка,</a:t>
            </a:r>
          </a:p>
          <a:p>
            <a:r>
              <a:rPr lang="uk-UA" dirty="0" smtClean="0"/>
              <a:t>Акустична система,</a:t>
            </a:r>
          </a:p>
          <a:p>
            <a:r>
              <a:rPr lang="uk-UA" dirty="0" smtClean="0"/>
              <a:t> проектор, </a:t>
            </a:r>
          </a:p>
          <a:p>
            <a:r>
              <a:rPr lang="uk-UA" dirty="0" smtClean="0"/>
              <a:t>Ноутбуки -  6 штук</a:t>
            </a:r>
          </a:p>
          <a:p>
            <a:r>
              <a:rPr lang="uk-UA" dirty="0" smtClean="0"/>
              <a:t>Багатофункціональний пристрій </a:t>
            </a:r>
          </a:p>
          <a:p>
            <a:r>
              <a:rPr lang="uk-UA" dirty="0" smtClean="0"/>
              <a:t>Мережевий маршрутизатор</a:t>
            </a:r>
          </a:p>
          <a:p>
            <a:r>
              <a:rPr lang="uk-UA" dirty="0" err="1" smtClean="0"/>
              <a:t>Стереогарнітура</a:t>
            </a:r>
            <a:r>
              <a:rPr lang="uk-UA" dirty="0" smtClean="0"/>
              <a:t>.   </a:t>
            </a:r>
            <a:r>
              <a:rPr lang="uk-UA" b="1" dirty="0" smtClean="0">
                <a:solidFill>
                  <a:srgbClr val="FF0000"/>
                </a:solidFill>
              </a:rPr>
              <a:t>Всього – 159 280,00 </a:t>
            </a:r>
            <a:r>
              <a:rPr lang="uk-UA" b="1" dirty="0" err="1" smtClean="0">
                <a:solidFill>
                  <a:srgbClr val="FF0000"/>
                </a:solidFill>
              </a:rPr>
              <a:t>грн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460432" cy="49580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Тренажер серцево-легеневої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реанімації -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6875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Тонометр  -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304,67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Шкільна дошка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800,00 </a:t>
            </a:r>
            <a:r>
              <a:rPr lang="uk-UA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Ноутбук психолог, 5-Б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— 2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26666,6 </a:t>
            </a:r>
          </a:p>
          <a:p>
            <a:pPr algn="just"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Ледикаменти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шкільна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документація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крейда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Новорічні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подарунки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Майбутній 1 клас 48 комплектів НУШ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Парти – 56640,00 грн.</a:t>
            </a:r>
          </a:p>
        </p:txBody>
      </p:sp>
      <p:pic>
        <p:nvPicPr>
          <p:cNvPr id="4" name="Рисунок 3" descr="62169125_10217637913686966_83033261501180805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3846" y="2204864"/>
            <a:ext cx="4222656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Енергозбереження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У 2018 році витрачено було на ремонт покрівлі, горища та спортивної зали - </a:t>
            </a:r>
            <a:r>
              <a:rPr lang="uk-UA" b="1" dirty="0" smtClean="0">
                <a:solidFill>
                  <a:srgbClr val="FF0000"/>
                </a:solidFill>
              </a:rPr>
              <a:t>2359932,06 </a:t>
            </a:r>
            <a:r>
              <a:rPr lang="uk-UA" b="1" dirty="0" err="1" smtClean="0">
                <a:solidFill>
                  <a:srgbClr val="FF0000"/>
                </a:solidFill>
              </a:rPr>
              <a:t>грн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61651044_1364888233649700_74379051478055649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1771295" cy="3148968"/>
          </a:xfrm>
          <a:prstGeom prst="rect">
            <a:avLst/>
          </a:prstGeom>
        </p:spPr>
      </p:pic>
      <p:pic>
        <p:nvPicPr>
          <p:cNvPr id="6" name="Рисунок 5" descr="62526777_2245775632196771_9146090852051845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221088"/>
            <a:ext cx="3563888" cy="2004687"/>
          </a:xfrm>
          <a:prstGeom prst="rect">
            <a:avLst/>
          </a:prstGeom>
        </p:spPr>
      </p:pic>
      <p:pic>
        <p:nvPicPr>
          <p:cNvPr id="4" name="Рисунок 3" descr="60906005_1336918439815870_615603279064412979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708920"/>
            <a:ext cx="3923928" cy="22072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833004_1481344652006958_75896505686210641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20688"/>
            <a:ext cx="2031690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Кошти </a:t>
            </a:r>
            <a:r>
              <a:rPr lang="uk-UA" dirty="0" err="1" smtClean="0"/>
              <a:t>Селишної</a:t>
            </a:r>
            <a:r>
              <a:rPr lang="uk-UA" dirty="0" smtClean="0"/>
              <a:t> ради 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14000 грн. – заміна світильників в кабінетах та </a:t>
            </a:r>
            <a:r>
              <a:rPr lang="uk-UA" dirty="0" err="1" smtClean="0"/>
              <a:t>коридораї</a:t>
            </a:r>
            <a:r>
              <a:rPr lang="uk-UA" dirty="0" smtClean="0"/>
              <a:t>, спортивній залі,(провід та </a:t>
            </a:r>
            <a:r>
              <a:rPr lang="uk-UA" dirty="0" err="1" smtClean="0"/>
              <a:t>ЛЕД</a:t>
            </a:r>
            <a:r>
              <a:rPr lang="uk-UA" dirty="0" smtClean="0"/>
              <a:t> прожектора)</a:t>
            </a:r>
          </a:p>
          <a:p>
            <a:r>
              <a:rPr lang="uk-UA" dirty="0" smtClean="0"/>
              <a:t>14000 грн. – питний фонтанчик, </a:t>
            </a:r>
          </a:p>
          <a:p>
            <a:pPr>
              <a:buNone/>
            </a:pPr>
            <a:r>
              <a:rPr lang="uk-UA" dirty="0" smtClean="0"/>
              <a:t>три умивальники</a:t>
            </a:r>
          </a:p>
          <a:p>
            <a:r>
              <a:rPr lang="uk-UA" dirty="0" smtClean="0"/>
              <a:t>14000 грн. – провідний </a:t>
            </a:r>
            <a:r>
              <a:rPr lang="uk-UA" dirty="0" err="1" smtClean="0"/>
              <a:t>інтернет</a:t>
            </a:r>
            <a:r>
              <a:rPr lang="uk-UA" dirty="0" smtClean="0"/>
              <a:t> в кабінети 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9856"/>
            <a:ext cx="8686800" cy="606814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 школі навчалося </a:t>
            </a:r>
            <a:br>
              <a:rPr lang="uk-UA" dirty="0" smtClean="0"/>
            </a:br>
            <a:r>
              <a:rPr lang="uk-UA" dirty="0" smtClean="0"/>
              <a:t>На початок року </a:t>
            </a:r>
            <a:r>
              <a:rPr lang="uk-UA" dirty="0" smtClean="0">
                <a:solidFill>
                  <a:srgbClr val="FF0000"/>
                </a:solidFill>
              </a:rPr>
              <a:t>346</a:t>
            </a:r>
            <a:r>
              <a:rPr lang="uk-UA" dirty="0" smtClean="0"/>
              <a:t> учнів</a:t>
            </a:r>
            <a:br>
              <a:rPr lang="uk-UA" dirty="0" smtClean="0"/>
            </a:br>
            <a:r>
              <a:rPr lang="uk-UA" dirty="0" smtClean="0"/>
              <a:t>на кінець року</a:t>
            </a:r>
            <a:r>
              <a:rPr lang="uk-UA" dirty="0" smtClean="0">
                <a:solidFill>
                  <a:srgbClr val="FF0000"/>
                </a:solidFill>
              </a:rPr>
              <a:t> 345 </a:t>
            </a:r>
            <a:r>
              <a:rPr lang="uk-UA" dirty="0" smtClean="0"/>
              <a:t>(17 класів)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Прогнозавана</a:t>
            </a:r>
            <a:r>
              <a:rPr lang="uk-UA" dirty="0" smtClean="0"/>
              <a:t> мережа на наступний рік  </a:t>
            </a:r>
            <a:r>
              <a:rPr lang="uk-UA" dirty="0" smtClean="0">
                <a:solidFill>
                  <a:srgbClr val="FF0000"/>
                </a:solidFill>
              </a:rPr>
              <a:t>371</a:t>
            </a:r>
            <a:r>
              <a:rPr lang="uk-UA" dirty="0" smtClean="0"/>
              <a:t> учнів (19 класів)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 спонсорські кошти придбано: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Медикаменти – 236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Ялинка – 1571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Принтер – 2500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Двері в ФІЗИКУ 5500 ГРН</a:t>
            </a:r>
          </a:p>
          <a:p>
            <a:r>
              <a:rPr lang="uk-UA" dirty="0" smtClean="0"/>
              <a:t>Робочий одяг для </a:t>
            </a:r>
            <a:r>
              <a:rPr lang="uk-UA" dirty="0" err="1" smtClean="0"/>
              <a:t>тех.персоналу</a:t>
            </a:r>
            <a:r>
              <a:rPr lang="uk-UA" dirty="0" smtClean="0"/>
              <a:t> – 1409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Наушники – 459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Насос – 1230 </a:t>
            </a:r>
            <a:r>
              <a:rPr lang="uk-UA" dirty="0" err="1" smtClean="0"/>
              <a:t>грн</a:t>
            </a:r>
            <a:r>
              <a:rPr lang="uk-UA" dirty="0" smtClean="0"/>
              <a:t> (вересень 2018)+1500 </a:t>
            </a:r>
            <a:r>
              <a:rPr lang="uk-UA" dirty="0" err="1" smtClean="0"/>
              <a:t>грн</a:t>
            </a:r>
            <a:r>
              <a:rPr lang="uk-UA" dirty="0" smtClean="0"/>
              <a:t>(червень 2019</a:t>
            </a:r>
            <a:r>
              <a:rPr lang="uk-UA" dirty="0" smtClean="0"/>
              <a:t>)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1860грн на матеріал в кабінет фізики та хімії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Педагогічний колектив - 4300  </a:t>
            </a:r>
            <a:r>
              <a:rPr lang="uk-UA" dirty="0" err="1" smtClean="0"/>
              <a:t>грн</a:t>
            </a:r>
            <a:endParaRPr lang="uk-UA" dirty="0"/>
          </a:p>
        </p:txBody>
      </p:sp>
      <p:pic>
        <p:nvPicPr>
          <p:cNvPr id="4" name="Содержимое 3" descr="53886061_1492853067522783_11091406309210193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6034616" cy="4525962"/>
          </a:xfrm>
        </p:spPr>
      </p:pic>
      <p:pic>
        <p:nvPicPr>
          <p:cNvPr id="5" name="Рисунок 4" descr="49778075_2138874146428257_84331143452017295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053" y="3789040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91680"/>
          </a:xfrm>
        </p:spPr>
        <p:txBody>
          <a:bodyPr>
            <a:normAutofit/>
          </a:bodyPr>
          <a:lstStyle/>
          <a:p>
            <a:pPr algn="r"/>
            <a:r>
              <a:rPr lang="uk-UA" dirty="0" smtClean="0"/>
              <a:t>				   Шкільний ярмарок </a:t>
            </a:r>
            <a:br>
              <a:rPr lang="uk-UA" dirty="0" smtClean="0"/>
            </a:br>
            <a:r>
              <a:rPr lang="uk-UA" dirty="0" smtClean="0"/>
              <a:t>15793 </a:t>
            </a:r>
            <a:r>
              <a:rPr lang="uk-UA" dirty="0" err="1" smtClean="0"/>
              <a:t>грн+</a:t>
            </a:r>
            <a:r>
              <a:rPr lang="uk-UA" dirty="0" smtClean="0"/>
              <a:t> </a:t>
            </a:r>
            <a:r>
              <a:rPr lang="uk-UA" dirty="0" smtClean="0"/>
              <a:t>8400грн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за покрівлю </a:t>
            </a:r>
            <a:endParaRPr lang="uk-UA" dirty="0"/>
          </a:p>
        </p:txBody>
      </p:sp>
      <p:pic>
        <p:nvPicPr>
          <p:cNvPr id="5" name="Рисунок 4" descr="59982818_2705732326164987_84407181638925025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754"/>
            <a:ext cx="5292080" cy="3969060"/>
          </a:xfrm>
          <a:prstGeom prst="rect">
            <a:avLst/>
          </a:prstGeom>
        </p:spPr>
      </p:pic>
      <p:pic>
        <p:nvPicPr>
          <p:cNvPr id="4" name="Содержимое 3" descr="59918448_2705732289498324_678810636433909350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429000"/>
            <a:ext cx="3726855" cy="279514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Кошти батьківського активу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uk-UA" dirty="0" smtClean="0"/>
              <a:t>Жовтень – 3005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Листопад – 4810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Грудень – 1000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err="1" smtClean="0"/>
              <a:t>Лютий-</a:t>
            </a:r>
            <a:r>
              <a:rPr lang="uk-UA" dirty="0" smtClean="0"/>
              <a:t> 1865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Березень – 2030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Квітень – 420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Травень – 3765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Червень 10084 </a:t>
            </a:r>
            <a:r>
              <a:rPr lang="uk-UA" dirty="0" err="1" smtClean="0"/>
              <a:t>грн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86800" cy="37638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Заправка картриджів </a:t>
            </a:r>
            <a:r>
              <a:rPr lang="uk-UA" dirty="0" smtClean="0">
                <a:solidFill>
                  <a:srgbClr val="FF0000"/>
                </a:solidFill>
              </a:rPr>
              <a:t>379 </a:t>
            </a:r>
            <a:r>
              <a:rPr lang="uk-UA" dirty="0" err="1" smtClean="0">
                <a:solidFill>
                  <a:srgbClr val="FF0000"/>
                </a:solidFill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газонокосилка</a:t>
            </a:r>
            <a:r>
              <a:rPr lang="uk-UA" dirty="0" smtClean="0"/>
              <a:t> – </a:t>
            </a:r>
            <a:r>
              <a:rPr lang="uk-UA" dirty="0" smtClean="0">
                <a:solidFill>
                  <a:srgbClr val="FF0000"/>
                </a:solidFill>
              </a:rPr>
              <a:t>1260 </a:t>
            </a:r>
            <a:r>
              <a:rPr lang="uk-UA" dirty="0" err="1" smtClean="0">
                <a:solidFill>
                  <a:srgbClr val="FF0000"/>
                </a:solidFill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Пожежна щитова — </a:t>
            </a:r>
            <a:r>
              <a:rPr lang="uk-UA" b="1" dirty="0" smtClean="0">
                <a:solidFill>
                  <a:srgbClr val="FF0000"/>
                </a:solidFill>
              </a:rPr>
              <a:t>852 </a:t>
            </a:r>
            <a:r>
              <a:rPr lang="uk-UA" b="1" dirty="0" err="1" smtClean="0">
                <a:solidFill>
                  <a:srgbClr val="FF0000"/>
                </a:solidFill>
              </a:rPr>
              <a:t>грн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Вивіз </a:t>
            </a:r>
            <a:r>
              <a:rPr lang="uk-UA" b="1" dirty="0" err="1" smtClean="0"/>
              <a:t>сміття-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135 </a:t>
            </a:r>
            <a:r>
              <a:rPr lang="uk-UA" b="1" dirty="0" err="1" smtClean="0">
                <a:solidFill>
                  <a:srgbClr val="FF0000"/>
                </a:solidFill>
              </a:rPr>
              <a:t>грн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фарба – </a:t>
            </a:r>
            <a:r>
              <a:rPr lang="uk-UA" b="1" dirty="0" smtClean="0">
                <a:solidFill>
                  <a:srgbClr val="FF0000"/>
                </a:solidFill>
              </a:rPr>
              <a:t>3750 </a:t>
            </a:r>
            <a:r>
              <a:rPr lang="uk-UA" b="1" dirty="0" err="1" smtClean="0">
                <a:solidFill>
                  <a:srgbClr val="FF0000"/>
                </a:solidFill>
              </a:rPr>
              <a:t>грн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Миючі засоби ( швабри</a:t>
            </a:r>
            <a:r>
              <a:rPr lang="uk-UA" b="1" dirty="0" smtClean="0"/>
              <a:t>, мило, миюче для вікон, туалетів, </a:t>
            </a:r>
            <a:r>
              <a:rPr lang="uk-UA" b="1" dirty="0" err="1" smtClean="0"/>
              <a:t>мусорні</a:t>
            </a:r>
            <a:r>
              <a:rPr lang="uk-UA" b="1" dirty="0" smtClean="0"/>
              <a:t> пакети)  </a:t>
            </a:r>
            <a:r>
              <a:rPr lang="uk-UA" b="1" dirty="0" smtClean="0"/>
              <a:t>- </a:t>
            </a:r>
            <a:r>
              <a:rPr lang="uk-UA" b="1" dirty="0" smtClean="0">
                <a:solidFill>
                  <a:srgbClr val="FF0000"/>
                </a:solidFill>
              </a:rPr>
              <a:t>3240 </a:t>
            </a:r>
            <a:r>
              <a:rPr lang="uk-UA" b="1" dirty="0" err="1" smtClean="0">
                <a:solidFill>
                  <a:srgbClr val="FF0000"/>
                </a:solidFill>
              </a:rPr>
              <a:t>грн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err="1" smtClean="0"/>
              <a:t>ЛЕД</a:t>
            </a:r>
            <a:r>
              <a:rPr lang="uk-UA" b="1" dirty="0" smtClean="0"/>
              <a:t> світильники </a:t>
            </a:r>
            <a:r>
              <a:rPr lang="uk-UA" b="1" dirty="0" smtClean="0">
                <a:solidFill>
                  <a:srgbClr val="FF0000"/>
                </a:solidFill>
              </a:rPr>
              <a:t>5539,86 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ремонт принтера 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Прогнозована </a:t>
            </a:r>
            <a:r>
              <a:rPr lang="uk-UA" dirty="0" smtClean="0"/>
              <a:t>мережа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Кадрове забезпечення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Вчителя біології та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основздоров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20 годин</a:t>
            </a:r>
          </a:p>
          <a:p>
            <a:pPr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Вчитель малювання –</a:t>
            </a: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6 годин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Підвищення кваліфікації  в 2019 році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Атестовано:</a:t>
            </a:r>
          </a:p>
          <a:p>
            <a:pPr>
              <a:buNone/>
            </a:pP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І категорія – 3 вчителя</a:t>
            </a:r>
          </a:p>
          <a:p>
            <a:pPr>
              <a:buNone/>
            </a:pP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ІІ категорія  - 2 вчителя</a:t>
            </a:r>
          </a:p>
          <a:p>
            <a:pPr>
              <a:buNone/>
            </a:pPr>
            <a:r>
              <a:rPr lang="uk-UA" dirty="0" smtClean="0"/>
              <a:t>Курси:</a:t>
            </a:r>
          </a:p>
          <a:p>
            <a:pPr>
              <a:buNone/>
            </a:pPr>
            <a:r>
              <a:rPr lang="uk-UA" dirty="0" smtClean="0"/>
              <a:t>Вчитель математики, обслуговуючої праці, бібліотекар,НУШ 1 класи  -   2 вчителі.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Підсумки роботи вчителів протягом року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686800" cy="4525963"/>
          </a:xfrm>
        </p:spPr>
        <p:txBody>
          <a:bodyPr/>
          <a:lstStyle/>
          <a:p>
            <a:r>
              <a:rPr lang="uk-UA" dirty="0" smtClean="0"/>
              <a:t>Відмінники: 3-4 класи – 17 учнів</a:t>
            </a:r>
          </a:p>
          <a:p>
            <a:pPr lvl="5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5-9 класи – 9 учнів</a:t>
            </a:r>
          </a:p>
          <a:p>
            <a:pPr lvl="5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10 клас – 2 учні </a:t>
            </a:r>
          </a:p>
          <a:p>
            <a:pPr lvl="5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5">
              <a:buNone/>
            </a:pP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5" algn="ctr" rtl="0">
              <a:spcBef>
                <a:spcPct val="0"/>
              </a:spcBef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Районні предметні олімпіади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88640" y="1124744"/>
            <a:ext cx="9937104" cy="4381947"/>
          </a:xfrm>
        </p:spPr>
        <p:txBody>
          <a:bodyPr>
            <a:normAutofit/>
          </a:bodyPr>
          <a:lstStyle/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місце “Фізика”-8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Самусенко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П.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місце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“Фізика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“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7-Б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Шкроб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П.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 місце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“Англійська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мова”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10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Ліннік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О.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“Математика”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8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Самусенко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П.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“Обслуговуюча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праця”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9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Зеленюк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Н.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“Трудове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навчання”-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10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Дрогашевський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О.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Міжнародний мовно-літературний конкурс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учнівкої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студентської молоді імені Т.Шевченка – </a:t>
            </a:r>
          </a:p>
          <a:p>
            <a:pPr lvl="5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10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Лесенко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Підсумки районних заходів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на районному рівні  команда КВК у профорієнтаційному конкурсі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“Обери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майбутнє”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8-10 клас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в обласному конкурсі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“Земля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наш спільний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дім”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команда 6 учнів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– районний конкурс читців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чуємо тебе, Кобзарю, через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століття”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5-Б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Самусенко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Е.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ІІІ місце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районник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конкурс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“Право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очима дитини ” – Федієнко А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місце 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районник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вокальний конкурс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“Зірка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Бородянщини”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8 клас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Ушатенко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ІІ та ІІІ місце в районному етапі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“Духовний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світ очима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дітей”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Шома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Д.,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Рябчук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О., 4-А клас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</TotalTime>
  <Words>664</Words>
  <Application>Microsoft Office PowerPoint</Application>
  <PresentationFormat>Экран (4:3)</PresentationFormat>
  <Paragraphs>122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За 2018-2019 навчальний рік</vt:lpstr>
      <vt:lpstr>В школі навчалося  На початок року 346 учнів на кінець року 345 (17 класів)  Прогнозавана мережа на наступний рік  371 учнів (19 класів)   </vt:lpstr>
      <vt:lpstr>Слайд 3</vt:lpstr>
      <vt:lpstr>Прогнозована мережа</vt:lpstr>
      <vt:lpstr>Кадрове забезпечення</vt:lpstr>
      <vt:lpstr>Підвищення кваліфікації  в 2019 році</vt:lpstr>
      <vt:lpstr>Підсумки роботи вчителів протягом року</vt:lpstr>
      <vt:lpstr>Районні предметні олімпіади: </vt:lpstr>
      <vt:lpstr>Підсумки районних заходів</vt:lpstr>
      <vt:lpstr>Спортивні змагання</vt:lpstr>
      <vt:lpstr>Освітня програма на наступний рік </vt:lpstr>
      <vt:lpstr>Нова Українська школа </vt:lpstr>
      <vt:lpstr>Надійшло за кошти Відділу освіти та Бородянської районної райдержадміністрації</vt:lpstr>
      <vt:lpstr>Кабінет інформатики </vt:lpstr>
      <vt:lpstr>Медіатека </vt:lpstr>
      <vt:lpstr>Слайд 16</vt:lpstr>
      <vt:lpstr>Майбутній 1 клас 48 комплектів НУШ</vt:lpstr>
      <vt:lpstr>Енергозбереження </vt:lpstr>
      <vt:lpstr> Кошти Селишної ради  </vt:lpstr>
      <vt:lpstr>За спонсорські кошти придбано:</vt:lpstr>
      <vt:lpstr>Педагогічний колектив - 4300  грн</vt:lpstr>
      <vt:lpstr>       Шкільний ярмарок  15793 грн+ 8400грн  за покрівлю </vt:lpstr>
      <vt:lpstr>Кошти батьківського активу</vt:lpstr>
      <vt:lpstr>Заправка картриджів 379 грн газонокосилка – 1260 грн Пожежна щитова — 852 грн Вивіз сміття- 135 грн фарба – 3750 грн Миючі засоби ( швабри, мило, миюче для вікон, туалетів, мусорні пакети)  - 3240 грн ЛЕД світильники 5539,86  ремонт принтера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2018-2019 навчальний рік</dc:title>
  <dc:creator>тамила</dc:creator>
  <cp:lastModifiedBy>тамила</cp:lastModifiedBy>
  <cp:revision>43</cp:revision>
  <dcterms:created xsi:type="dcterms:W3CDTF">2019-06-10T10:49:28Z</dcterms:created>
  <dcterms:modified xsi:type="dcterms:W3CDTF">2019-06-13T13:39:02Z</dcterms:modified>
</cp:coreProperties>
</file>